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9" r:id="rId5"/>
    <p:sldId id="261"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6"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chapter </a:t>
            </a:r>
            <a:r>
              <a:rPr lang="en-US" sz="16600" dirty="0">
                <a:latin typeface="Bahnschrift Light" panose="020B0502040204020203" charset="0"/>
                <a:cs typeface="Bahnschrift Light" panose="020B0502040204020203" charset="0"/>
              </a:rPr>
              <a:t>8</a:t>
            </a:r>
            <a:endParaRPr lang="en-US" sz="16600" dirty="0">
              <a:latin typeface="Bahnschrift Light" panose="020B0502040204020203" charset="0"/>
              <a:cs typeface="Bahnschrift Light" panose="020B0502040204020203" charset="0"/>
            </a:endParaRPr>
          </a:p>
        </p:txBody>
      </p:sp>
      <p:sp>
        <p:nvSpPr>
          <p:cNvPr id="3" name="Subtitle 2"/>
          <p:cNvSpPr>
            <a:spLocks noGrp="1"/>
          </p:cNvSpPr>
          <p:nvPr>
            <p:ph type="subTitle" idx="1"/>
          </p:nvPr>
        </p:nvSpPr>
        <p:spPr/>
        <p:txBody>
          <a:bodyPr/>
          <a:lstStyle/>
          <a:p>
            <a:r>
              <a:rPr lang="en-US">
                <a:solidFill>
                  <a:schemeClr val="tx1"/>
                </a:solidFill>
                <a:effectLst>
                  <a:outerShdw blurRad="38100" dist="19050" dir="2700000" algn="tl" rotWithShape="0">
                    <a:schemeClr val="dk1">
                      <a:alpha val="40000"/>
                    </a:schemeClr>
                  </a:outerShdw>
                </a:effectLst>
              </a:rPr>
              <a:t>Magnetically </a:t>
            </a:r>
            <a:endParaRPr lang="en-US">
              <a:solidFill>
                <a:schemeClr val="tx1"/>
              </a:solidFill>
              <a:effectLst>
                <a:outerShdw blurRad="38100" dist="19050" dir="2700000" algn="tl" rotWithShape="0">
                  <a:schemeClr val="dk1">
                    <a:alpha val="40000"/>
                  </a:schemeClr>
                </a:outerShdw>
              </a:effectLst>
            </a:endParaRPr>
          </a:p>
          <a:p>
            <a:r>
              <a:rPr lang="en-US">
                <a:solidFill>
                  <a:schemeClr val="tx1"/>
                </a:solidFill>
                <a:effectLst>
                  <a:outerShdw blurRad="38100" dist="19050" dir="2700000" algn="tl" rotWithShape="0">
                    <a:schemeClr val="dk1">
                      <a:alpha val="40000"/>
                    </a:schemeClr>
                  </a:outerShdw>
                </a:effectLst>
              </a:rPr>
              <a:t>Coupled Circuits</a:t>
            </a:r>
            <a:endParaRPr lang="en-US">
              <a:solidFill>
                <a:schemeClr val="tx1"/>
              </a:solidFill>
              <a:effectLst>
                <a:outerShdw blurRad="38100" dist="19050" dir="2700000" algn="tl" rotWithShape="0">
                  <a:schemeClr val="dk1">
                    <a:alpha val="40000"/>
                  </a:scheme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Contents </a:t>
            </a:r>
            <a:endParaRPr lang="en-US"/>
          </a:p>
        </p:txBody>
      </p:sp>
      <p:sp>
        <p:nvSpPr>
          <p:cNvPr id="3" name="Content Placeholder 2"/>
          <p:cNvSpPr>
            <a:spLocks noGrp="1"/>
          </p:cNvSpPr>
          <p:nvPr>
            <p:ph idx="1"/>
          </p:nvPr>
        </p:nvSpPr>
        <p:spPr>
          <a:xfrm>
            <a:off x="838200" y="2346960"/>
            <a:ext cx="10515600" cy="2385060"/>
          </a:xfrm>
        </p:spPr>
        <p:txBody>
          <a:bodyPr/>
          <a:p>
            <a:r>
              <a:rPr lang="en-US"/>
              <a:t>Introduction to electromagnetism</a:t>
            </a:r>
            <a:endParaRPr lang="en-US"/>
          </a:p>
          <a:p>
            <a:r>
              <a:rPr lang="en-US"/>
              <a:t>Mutual Inductance</a:t>
            </a:r>
            <a:endParaRPr lang="en-US"/>
          </a:p>
          <a:p>
            <a:r>
              <a:rPr lang="en-US"/>
              <a:t>Magnetically coupled circuits</a:t>
            </a:r>
            <a:endParaRPr lang="en-US"/>
          </a:p>
          <a:p>
            <a:r>
              <a:rPr lang="en-US"/>
              <a:t>Energy Analysis</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 to Electromagnetism</a:t>
            </a:r>
            <a:endParaRPr lang="en-US"/>
          </a:p>
        </p:txBody>
      </p:sp>
      <p:sp>
        <p:nvSpPr>
          <p:cNvPr id="3" name="Content Placeholder 2"/>
          <p:cNvSpPr>
            <a:spLocks noGrp="1"/>
          </p:cNvSpPr>
          <p:nvPr>
            <p:ph idx="1"/>
          </p:nvPr>
        </p:nvSpPr>
        <p:spPr/>
        <p:txBody>
          <a:bodyPr/>
          <a:p>
            <a:pPr algn="just"/>
            <a:r>
              <a:rPr lang="en-US" sz="2400" i="1">
                <a:latin typeface="+mj-lt"/>
                <a:cs typeface="+mj-lt"/>
              </a:rPr>
              <a:t>Electromagnetics is the fundamental physics of electrical engineering, and describes how electric charges and currents create electric and magnetic fields. These fields give rise to the concepts of resistance, inductance, and capacitance that are fundamental to circuit theory.</a:t>
            </a:r>
            <a:endParaRPr lang="en-US" sz="2400" i="1">
              <a:latin typeface="+mj-lt"/>
              <a:cs typeface="+mj-lt"/>
            </a:endParaRPr>
          </a:p>
          <a:p>
            <a:pPr algn="just"/>
            <a:r>
              <a:rPr lang="en-US" sz="2400" i="1">
                <a:latin typeface="+mj-lt"/>
                <a:cs typeface="+mj-lt"/>
              </a:rPr>
              <a:t>When changing current in one coil induces an EMF in the other, the phenomenon is called mutual induction. </a:t>
            </a:r>
            <a:endParaRPr lang="en-US" sz="2400" i="1">
              <a:latin typeface="+mj-lt"/>
              <a:cs typeface="+mj-lt"/>
            </a:endParaRPr>
          </a:p>
          <a:p>
            <a:pPr algn="just"/>
            <a:r>
              <a:rPr lang="en-US" sz="2400" i="1">
                <a:latin typeface="+mj-lt"/>
                <a:cs typeface="+mj-lt"/>
              </a:rPr>
              <a:t>The strength of the EMF induced depends on the mutual inductance of the pair of coils. The S.I. unit of mutual inductance is Henry, the same as that of inductance.</a:t>
            </a:r>
            <a:endParaRPr lang="en-US" sz="2400" i="1">
              <a:latin typeface="+mj-lt"/>
              <a:cs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Mutual Inductance</a:t>
            </a:r>
            <a:endParaRPr lang="en-US"/>
          </a:p>
        </p:txBody>
      </p:sp>
      <p:pic>
        <p:nvPicPr>
          <p:cNvPr id="4" name="Content Placeholder 3" descr="Self Inductance"/>
          <p:cNvPicPr>
            <a:picLocks noChangeAspect="1"/>
          </p:cNvPicPr>
          <p:nvPr>
            <p:ph sz="half" idx="1"/>
          </p:nvPr>
        </p:nvPicPr>
        <p:blipFill>
          <a:blip r:embed="rId1"/>
          <a:stretch>
            <a:fillRect/>
          </a:stretch>
        </p:blipFill>
        <p:spPr>
          <a:xfrm>
            <a:off x="3612515" y="2393950"/>
            <a:ext cx="3695065" cy="1906905"/>
          </a:xfrm>
          <a:prstGeom prst="rect">
            <a:avLst/>
          </a:prstGeom>
        </p:spPr>
      </p:pic>
      <p:sp>
        <p:nvSpPr>
          <p:cNvPr id="5" name="Text Box 4"/>
          <p:cNvSpPr txBox="1"/>
          <p:nvPr/>
        </p:nvSpPr>
        <p:spPr>
          <a:xfrm>
            <a:off x="761365" y="1530350"/>
            <a:ext cx="10232390" cy="645160"/>
          </a:xfrm>
          <a:prstGeom prst="rect">
            <a:avLst/>
          </a:prstGeom>
          <a:noFill/>
        </p:spPr>
        <p:txBody>
          <a:bodyPr wrap="square" rtlCol="0">
            <a:spAutoFit/>
          </a:bodyPr>
          <a:p>
            <a:r>
              <a:rPr lang="en-US"/>
              <a:t>Self Inductance : is an inductance when the voltage induced in a coil by a time-varying current in the same coil.</a:t>
            </a:r>
            <a:endParaRPr lang="en-US"/>
          </a:p>
        </p:txBody>
      </p:sp>
      <p:sp>
        <p:nvSpPr>
          <p:cNvPr id="6" name="Text Box 5"/>
          <p:cNvSpPr txBox="1"/>
          <p:nvPr/>
        </p:nvSpPr>
        <p:spPr>
          <a:xfrm>
            <a:off x="911225" y="2115185"/>
            <a:ext cx="9851390" cy="645160"/>
          </a:xfrm>
          <a:prstGeom prst="rect">
            <a:avLst/>
          </a:prstGeom>
          <a:noFill/>
        </p:spPr>
        <p:txBody>
          <a:bodyPr wrap="square" rtlCol="0">
            <a:spAutoFit/>
          </a:bodyPr>
          <a:p>
            <a:r>
              <a:rPr lang="en-US"/>
              <a:t>Let us first consider a single inductor, a coil with  Nturns. When current i flows through the coil, a magnetic flux ϕis produced around it . </a:t>
            </a:r>
            <a:endParaRPr lang="en-US"/>
          </a:p>
        </p:txBody>
      </p:sp>
      <p:sp>
        <p:nvSpPr>
          <p:cNvPr id="7" name="Text Box 6"/>
          <p:cNvSpPr txBox="1"/>
          <p:nvPr/>
        </p:nvSpPr>
        <p:spPr>
          <a:xfrm>
            <a:off x="1047115" y="4519295"/>
            <a:ext cx="9715500" cy="645160"/>
          </a:xfrm>
          <a:prstGeom prst="rect">
            <a:avLst/>
          </a:prstGeom>
          <a:noFill/>
        </p:spPr>
        <p:txBody>
          <a:bodyPr wrap="square" rtlCol="0">
            <a:spAutoFit/>
          </a:bodyPr>
          <a:p>
            <a:r>
              <a:rPr lang="en-US">
                <a:sym typeface="+mn-ea"/>
              </a:rPr>
              <a:t>According to Faraday’s law, the voltage vinduced in the coil  is proportional to the number of turns Nand the time rate of change of  the magnetic flux ϕ; that is</a:t>
            </a:r>
            <a:endParaRPr lang="en-US"/>
          </a:p>
        </p:txBody>
      </p:sp>
      <p:pic>
        <p:nvPicPr>
          <p:cNvPr id="8" name="Content Placeholder 7" descr="f1"/>
          <p:cNvPicPr>
            <a:picLocks noChangeAspect="1"/>
          </p:cNvPicPr>
          <p:nvPr>
            <p:ph sz="half" idx="2"/>
          </p:nvPr>
        </p:nvPicPr>
        <p:blipFill>
          <a:blip r:embed="rId2"/>
          <a:stretch>
            <a:fillRect/>
          </a:stretch>
        </p:blipFill>
        <p:spPr>
          <a:xfrm>
            <a:off x="1047115" y="5382895"/>
            <a:ext cx="1460500" cy="817880"/>
          </a:xfrm>
          <a:prstGeom prst="rect">
            <a:avLst/>
          </a:prstGeom>
        </p:spPr>
      </p:pic>
      <p:sp>
        <p:nvSpPr>
          <p:cNvPr id="9" name="Text Box 8"/>
          <p:cNvSpPr txBox="1"/>
          <p:nvPr/>
        </p:nvSpPr>
        <p:spPr>
          <a:xfrm>
            <a:off x="2475865" y="5251450"/>
            <a:ext cx="5184140" cy="922020"/>
          </a:xfrm>
          <a:prstGeom prst="rect">
            <a:avLst/>
          </a:prstGeom>
          <a:noFill/>
        </p:spPr>
        <p:txBody>
          <a:bodyPr wrap="square" rtlCol="0">
            <a:spAutoFit/>
          </a:bodyPr>
          <a:p>
            <a:r>
              <a:rPr lang="en-US"/>
              <a:t>But the flux ϕis produced by current iso that any change in ϕis caused  by a change in the current. Hence, can be written as</a:t>
            </a:r>
            <a:endParaRPr lang="en-US"/>
          </a:p>
        </p:txBody>
      </p:sp>
      <p:pic>
        <p:nvPicPr>
          <p:cNvPr id="10" name="Picture 9" descr="f2"/>
          <p:cNvPicPr>
            <a:picLocks noChangeAspect="1"/>
          </p:cNvPicPr>
          <p:nvPr/>
        </p:nvPicPr>
        <p:blipFill>
          <a:blip r:embed="rId3"/>
          <a:stretch>
            <a:fillRect/>
          </a:stretch>
        </p:blipFill>
        <p:spPr>
          <a:xfrm>
            <a:off x="7197725" y="5003800"/>
            <a:ext cx="1703705" cy="799465"/>
          </a:xfrm>
          <a:prstGeom prst="rect">
            <a:avLst/>
          </a:prstGeom>
        </p:spPr>
      </p:pic>
      <p:sp>
        <p:nvSpPr>
          <p:cNvPr id="11" name="Text Box 10"/>
          <p:cNvSpPr txBox="1"/>
          <p:nvPr/>
        </p:nvSpPr>
        <p:spPr>
          <a:xfrm>
            <a:off x="8641080" y="5246370"/>
            <a:ext cx="626110" cy="368300"/>
          </a:xfrm>
          <a:prstGeom prst="rect">
            <a:avLst/>
          </a:prstGeom>
          <a:noFill/>
        </p:spPr>
        <p:txBody>
          <a:bodyPr wrap="square" rtlCol="0">
            <a:spAutoFit/>
          </a:bodyPr>
          <a:p>
            <a:r>
              <a:rPr lang="en-US"/>
              <a:t>or</a:t>
            </a:r>
            <a:endParaRPr lang="en-US"/>
          </a:p>
        </p:txBody>
      </p:sp>
      <p:pic>
        <p:nvPicPr>
          <p:cNvPr id="12" name="Picture 11" descr="f3"/>
          <p:cNvPicPr>
            <a:picLocks noChangeAspect="1"/>
          </p:cNvPicPr>
          <p:nvPr/>
        </p:nvPicPr>
        <p:blipFill>
          <a:blip r:embed="rId4"/>
          <a:stretch>
            <a:fillRect/>
          </a:stretch>
        </p:blipFill>
        <p:spPr>
          <a:xfrm>
            <a:off x="9048115" y="5132705"/>
            <a:ext cx="1195070" cy="541020"/>
          </a:xfrm>
          <a:prstGeom prst="rect">
            <a:avLst/>
          </a:prstGeom>
        </p:spPr>
      </p:pic>
      <p:sp>
        <p:nvSpPr>
          <p:cNvPr id="13" name="Text Box 12"/>
          <p:cNvSpPr txBox="1"/>
          <p:nvPr/>
        </p:nvSpPr>
        <p:spPr>
          <a:xfrm>
            <a:off x="7292975" y="6205855"/>
            <a:ext cx="1348105" cy="645160"/>
          </a:xfrm>
          <a:prstGeom prst="rect">
            <a:avLst/>
          </a:prstGeom>
          <a:noFill/>
        </p:spPr>
        <p:txBody>
          <a:bodyPr wrap="square" rtlCol="0">
            <a:spAutoFit/>
          </a:bodyPr>
          <a:p>
            <a:r>
              <a:rPr lang="en-US"/>
              <a:t>from 1 &amp; 2 we get: </a:t>
            </a:r>
            <a:endParaRPr lang="en-US"/>
          </a:p>
        </p:txBody>
      </p:sp>
      <p:pic>
        <p:nvPicPr>
          <p:cNvPr id="14" name="Picture 13" descr="f4"/>
          <p:cNvPicPr>
            <a:picLocks noChangeAspect="1"/>
          </p:cNvPicPr>
          <p:nvPr/>
        </p:nvPicPr>
        <p:blipFill>
          <a:blip r:embed="rId5"/>
          <a:stretch>
            <a:fillRect/>
          </a:stretch>
        </p:blipFill>
        <p:spPr>
          <a:xfrm>
            <a:off x="8736330" y="5751195"/>
            <a:ext cx="1245235" cy="600075"/>
          </a:xfrm>
          <a:prstGeom prst="rect">
            <a:avLst/>
          </a:prstGeom>
        </p:spPr>
      </p:pic>
      <p:sp>
        <p:nvSpPr>
          <p:cNvPr id="15" name="Text Box 14"/>
          <p:cNvSpPr txBox="1"/>
          <p:nvPr/>
        </p:nvSpPr>
        <p:spPr>
          <a:xfrm>
            <a:off x="8641080" y="6173470"/>
            <a:ext cx="1986915" cy="645160"/>
          </a:xfrm>
          <a:prstGeom prst="rect">
            <a:avLst/>
          </a:prstGeom>
          <a:noFill/>
        </p:spPr>
        <p:txBody>
          <a:bodyPr wrap="square" rtlCol="0">
            <a:spAutoFit/>
          </a:bodyPr>
          <a:p>
            <a:r>
              <a:rPr lang="en-US"/>
              <a:t>Inductance for the Inductor</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Mutual Indactance </a:t>
            </a:r>
            <a:endParaRPr lang="en-US"/>
          </a:p>
        </p:txBody>
      </p:sp>
      <p:pic>
        <p:nvPicPr>
          <p:cNvPr id="4" name="Content Placeholder 3" descr="Mutual Inductance"/>
          <p:cNvPicPr>
            <a:picLocks noChangeAspect="1"/>
          </p:cNvPicPr>
          <p:nvPr>
            <p:ph idx="1"/>
          </p:nvPr>
        </p:nvPicPr>
        <p:blipFill>
          <a:blip r:embed="rId1"/>
          <a:stretch>
            <a:fillRect/>
          </a:stretch>
        </p:blipFill>
        <p:spPr>
          <a:xfrm>
            <a:off x="3500120" y="4221480"/>
            <a:ext cx="5020945" cy="2486025"/>
          </a:xfrm>
          <a:prstGeom prst="rect">
            <a:avLst/>
          </a:prstGeom>
        </p:spPr>
      </p:pic>
      <p:sp>
        <p:nvSpPr>
          <p:cNvPr id="5" name="Text Box 4"/>
          <p:cNvSpPr txBox="1"/>
          <p:nvPr/>
        </p:nvSpPr>
        <p:spPr>
          <a:xfrm>
            <a:off x="721360" y="1691005"/>
            <a:ext cx="10749280" cy="922020"/>
          </a:xfrm>
          <a:prstGeom prst="rect">
            <a:avLst/>
          </a:prstGeom>
          <a:noFill/>
        </p:spPr>
        <p:txBody>
          <a:bodyPr wrap="square" rtlCol="0">
            <a:spAutoFit/>
          </a:bodyPr>
          <a:p>
            <a:r>
              <a:rPr lang="en-US"/>
              <a:t>When two inductors (or coils) are in a close proximity to each other,  the magnetic flux caused by current in one coil links with the other coil,  thereby inducing v oltage in the latter .  This phenomenon is known as  mutual inductance</a:t>
            </a:r>
            <a:endParaRPr lang="en-US"/>
          </a:p>
        </p:txBody>
      </p:sp>
      <p:sp>
        <p:nvSpPr>
          <p:cNvPr id="6" name="Text Box 5"/>
          <p:cNvSpPr txBox="1"/>
          <p:nvPr/>
        </p:nvSpPr>
        <p:spPr>
          <a:xfrm>
            <a:off x="8707755" y="3067685"/>
            <a:ext cx="309880" cy="368300"/>
          </a:xfrm>
          <a:prstGeom prst="rect">
            <a:avLst/>
          </a:prstGeom>
          <a:noFill/>
        </p:spPr>
        <p:txBody>
          <a:bodyPr wrap="none" rtlCol="0">
            <a:spAutoFit/>
          </a:bodyPr>
          <a:p>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1578</Words>
  <Application>WPS Presentation</Application>
  <PresentationFormat>Widescreen</PresentationFormat>
  <Paragraphs>38</Paragraphs>
  <Slides>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5</vt:i4>
      </vt:variant>
    </vt:vector>
  </HeadingPairs>
  <TitlesOfParts>
    <vt:vector size="14" baseType="lpstr">
      <vt:lpstr>Arial</vt:lpstr>
      <vt:lpstr>SimSun</vt:lpstr>
      <vt:lpstr>Wingdings</vt:lpstr>
      <vt:lpstr>Bahnschrift Light</vt:lpstr>
      <vt:lpstr>Calibri Light</vt:lpstr>
      <vt:lpstr>Calibri</vt:lpstr>
      <vt:lpstr>Microsoft YaHei</vt:lpstr>
      <vt:lpstr>Arial Unicode MS</vt:lpstr>
      <vt:lpstr>Office Theme</vt:lpstr>
      <vt:lpstr>chapter 8</vt:lpstr>
      <vt:lpstr>Contents </vt:lpstr>
      <vt:lpstr>Introduction to Electromagnetism</vt:lpstr>
      <vt:lpstr>PowerPoint 演示文稿</vt:lpstr>
      <vt:lpstr>Mutual Indactance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8</dc:title>
  <dc:creator/>
  <cp:lastModifiedBy>airme</cp:lastModifiedBy>
  <cp:revision>2</cp:revision>
  <dcterms:created xsi:type="dcterms:W3CDTF">2023-04-24T14:01:38Z</dcterms:created>
  <dcterms:modified xsi:type="dcterms:W3CDTF">2023-04-24T14:09:36Z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9C56CD90AF5D44AA8F778DBC79AD1F39</vt:lpwstr>
  </property>
  <property fmtid="{D5CDD505-2E9C-101B-9397-08002B2CF9AE}" pid="3" name="KSOProductBuildVer">
    <vt:lpwstr>1033-11.2.0.11536</vt:lpwstr>
  </property>
</Properties>
</file>